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404" r:id="rId5"/>
    <p:sldId id="388" r:id="rId6"/>
    <p:sldId id="400" r:id="rId7"/>
    <p:sldId id="401" r:id="rId8"/>
    <p:sldId id="269" r:id="rId9"/>
    <p:sldId id="270" r:id="rId10"/>
    <p:sldId id="271" r:id="rId11"/>
    <p:sldId id="272" r:id="rId12"/>
    <p:sldId id="264" r:id="rId13"/>
    <p:sldId id="265" r:id="rId14"/>
    <p:sldId id="405" r:id="rId15"/>
    <p:sldId id="398" r:id="rId16"/>
    <p:sldId id="396" r:id="rId17"/>
    <p:sldId id="273" r:id="rId18"/>
    <p:sldId id="274" r:id="rId19"/>
    <p:sldId id="301" r:id="rId20"/>
    <p:sldId id="302" r:id="rId21"/>
    <p:sldId id="279" r:id="rId22"/>
    <p:sldId id="281" r:id="rId23"/>
    <p:sldId id="282" r:id="rId24"/>
    <p:sldId id="298" r:id="rId25"/>
    <p:sldId id="308" r:id="rId26"/>
    <p:sldId id="390" r:id="rId27"/>
    <p:sldId id="39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4CB4-5161-49EE-AA29-F17D63EF1E7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BF39-FCC2-4F50-B736-A64D3751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4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89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8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55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9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6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6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7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3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8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5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5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9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55A0-640B-47A2-B761-6F90A1FA9881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911F33-9E7A-4675-BA51-8C275E89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35.jpeg"/><Relationship Id="rId5" Type="http://schemas.openxmlformats.org/officeDocument/2006/relationships/image" Target="../media/image29.gif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soyuzp.tilda.w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296" y="-198438"/>
            <a:ext cx="9639904" cy="164630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№309</a:t>
            </a: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Публичный доклад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1004" y="6073852"/>
            <a:ext cx="2423260" cy="109689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04120-31AB-46BB-8942-8C5BC7C5E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6" y="4833313"/>
            <a:ext cx="1367245" cy="1906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A714F-A497-425D-B2E8-3DB22E6E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66" y="1447864"/>
            <a:ext cx="7167238" cy="537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099F4C-1B68-46A8-9663-B08376B53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34" y="115077"/>
            <a:ext cx="2180253" cy="218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4CC972-88EE-468F-9234-0495A67B51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21" y="2295330"/>
            <a:ext cx="2176366" cy="307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6256A8-60F2-4F72-ACA0-7C1B4ED35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3" y="560462"/>
            <a:ext cx="2260607" cy="8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41832"/>
            <a:ext cx="8589759" cy="833825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воспитательной службы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085" y="1096785"/>
            <a:ext cx="8551417" cy="43495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мероприятия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Внешкольные мероприятия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работе ДОО «Круглый стол Центрального района»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мероприятиях и акциях РДШ и РДДМ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288EE4-F50F-4A3A-88A7-38E0B3D1A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1" y="92809"/>
            <a:ext cx="860192" cy="1199423"/>
          </a:xfrm>
          <a:prstGeom prst="rect">
            <a:avLst/>
          </a:prstGeom>
        </p:spPr>
      </p:pic>
      <p:pic>
        <p:nvPicPr>
          <p:cNvPr id="1028" name="Picture 4" descr="https://sun9-41.userapi.com/impg/_ngHsfsLoe1oAsbUU_UvncgM3zbhPWezqEuBVQ/Ux3IvbrCDaM.jpg?size=899x1600&amp;quality=95&amp;sign=8fc4c504163391c28a5b408d1c5c78f5&amp;type=album">
            <a:extLst>
              <a:ext uri="{FF2B5EF4-FFF2-40B4-BE49-F238E27FC236}">
                <a16:creationId xmlns:a16="http://schemas.microsoft.com/office/drawing/2014/main" id="{DEF757EA-9E37-4B08-BE54-5549A5F7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86" y="4153700"/>
            <a:ext cx="1493496" cy="265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7.userapi.com/impg/wMF8r7dy4dpexD6i_HAh68vA4UUo2PL1tQiCPw/aXzR3v2ylMk.jpg?size=1280x958&amp;quality=95&amp;sign=da8514b8877a2f55b2417e92102c9596&amp;type=album">
            <a:extLst>
              <a:ext uri="{FF2B5EF4-FFF2-40B4-BE49-F238E27FC236}">
                <a16:creationId xmlns:a16="http://schemas.microsoft.com/office/drawing/2014/main" id="{6F8D829E-BF11-4DAC-8772-A2F663837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59" y="2455552"/>
            <a:ext cx="3251387" cy="2433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53.userapi.com/impg/5hVDRV6N7EtCmsiRNvIrpRjWhci8hi2_UFu_Lw/dCpeYMdwtts.jpg?size=1200x1599&amp;quality=95&amp;sign=c3a71dab2078816589b65a78459e686d&amp;type=album">
            <a:extLst>
              <a:ext uri="{FF2B5EF4-FFF2-40B4-BE49-F238E27FC236}">
                <a16:creationId xmlns:a16="http://schemas.microsoft.com/office/drawing/2014/main" id="{A219DDCC-0695-4E6F-9542-FB4B5EC5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246" y="4037026"/>
            <a:ext cx="1995020" cy="265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4.userapi.com/impg/QZGM_IcBHiSUZuAahtBj-xryHOQhdB6CEejkTw/D_DHXJTtQ7g.jpg?size=1600x1201&amp;quality=95&amp;sign=1659a4de6cae99853eec17ce273e46bd&amp;type=album">
            <a:extLst>
              <a:ext uri="{FF2B5EF4-FFF2-40B4-BE49-F238E27FC236}">
                <a16:creationId xmlns:a16="http://schemas.microsoft.com/office/drawing/2014/main" id="{A06B3447-1EDD-4CD5-B4BE-AB583DDE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82" y="3754290"/>
            <a:ext cx="3679307" cy="2761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80.userapi.com/impg/AqTyxB0Bybb3oHKlMAEh0-id82XmdEn521ABNQ/sTkPc7SWPfs.jpg?size=1600x899&amp;quality=95&amp;sign=97fd8f7186b62971339f989b7010923a&amp;type=album">
            <a:extLst>
              <a:ext uri="{FF2B5EF4-FFF2-40B4-BE49-F238E27FC236}">
                <a16:creationId xmlns:a16="http://schemas.microsoft.com/office/drawing/2014/main" id="{B9AE5DD3-ABBF-4F4A-89B8-4BA31D96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17" y="3535325"/>
            <a:ext cx="3166436" cy="1779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20.userapi.com/impg/7jgS7V4RDKphR2RUzfH0LzrUGYHbrGS-Rbexcw/6oREvjyGtBY.jpg?size=1280x960&amp;quality=95&amp;sign=23cc6bab2f9fa1fbfdd51f76d86385a0&amp;type=album">
            <a:extLst>
              <a:ext uri="{FF2B5EF4-FFF2-40B4-BE49-F238E27FC236}">
                <a16:creationId xmlns:a16="http://schemas.microsoft.com/office/drawing/2014/main" id="{983BB11E-5C50-4BDE-BF3C-F47CDCDE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30" y="146040"/>
            <a:ext cx="3251387" cy="2438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36.userapi.com/impg/_sG-28wuvmkbQPvTGtxcUeRF5LWPp4G-mQn6zA/phqHSWrKpVo.jpg?size=1200x1600&amp;quality=95&amp;sign=e5732bdfcc738a33cf1fca7af220ada5&amp;type=album">
            <a:extLst>
              <a:ext uri="{FF2B5EF4-FFF2-40B4-BE49-F238E27FC236}">
                <a16:creationId xmlns:a16="http://schemas.microsoft.com/office/drawing/2014/main" id="{63DE97F3-AE3C-4CCD-A9C6-A55BE8F3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5" y="4077435"/>
            <a:ext cx="2130101" cy="2840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9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5046" y="1650638"/>
            <a:ext cx="5785803" cy="296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Участие в городских и районных конкурсах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77904" y="8957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Внешкольные 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53F93D-F27A-42D0-86C6-1930313FD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" y="88683"/>
            <a:ext cx="947240" cy="1320800"/>
          </a:xfrm>
          <a:prstGeom prst="rect">
            <a:avLst/>
          </a:prstGeom>
        </p:spPr>
      </p:pic>
      <p:pic>
        <p:nvPicPr>
          <p:cNvPr id="12" name="Picture 2" descr="https://sun9-77.userapi.com/impg/V00SB_uC-70N3YkJIX4lHwgR5g-7O8e3eepvOQ/09Yvh9XqXrk.jpg?size=1568x2160&amp;quality=95&amp;sign=bab7f30785c9088ef5e0cc847bf1a5a4&amp;type=album">
            <a:extLst>
              <a:ext uri="{FF2B5EF4-FFF2-40B4-BE49-F238E27FC236}">
                <a16:creationId xmlns:a16="http://schemas.microsoft.com/office/drawing/2014/main" id="{AB19255C-9662-42C2-B8B1-70A87938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" y="3475383"/>
            <a:ext cx="2455530" cy="338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4.userapi.com/impg/pDS5X2f04tGjPitkD54sjnhMbvJxuxMSCgnIfw/FY-zAG76Jyo.jpg?size=899x1599&amp;quality=95&amp;sign=364f11699864f32961d168a64bf99722&amp;type=album">
            <a:extLst>
              <a:ext uri="{FF2B5EF4-FFF2-40B4-BE49-F238E27FC236}">
                <a16:creationId xmlns:a16="http://schemas.microsoft.com/office/drawing/2014/main" id="{55F50A62-CD8C-45A2-ADAA-D3DF2EB99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" b="5170"/>
          <a:stretch/>
        </p:blipFill>
        <p:spPr bwMode="auto">
          <a:xfrm>
            <a:off x="1895842" y="2707973"/>
            <a:ext cx="2214951" cy="340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an_002434.jpg">
            <a:extLst>
              <a:ext uri="{FF2B5EF4-FFF2-40B4-BE49-F238E27FC236}">
                <a16:creationId xmlns:a16="http://schemas.microsoft.com/office/drawing/2014/main" id="{3EBF219A-84C2-4120-9BCE-E98FE2E3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69" y="2544183"/>
            <a:ext cx="2323899" cy="3327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26.userapi.com/impg/mWFpiEO0q4MaOqHTXx72WKpNoKOADTzW7G-6pw/z9e0ww3p1Sk.jpg?size=868x1160&amp;quality=95&amp;sign=4b93213989df279160a926d4446b3772&amp;type=album">
            <a:extLst>
              <a:ext uri="{FF2B5EF4-FFF2-40B4-BE49-F238E27FC236}">
                <a16:creationId xmlns:a16="http://schemas.microsoft.com/office/drawing/2014/main" id="{D8E327BE-A16F-47C3-A4FE-2F35FEC7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69" y="2104752"/>
            <a:ext cx="3148000" cy="4206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48.userapi.com/impg/eEtTMWMDWQAEuZ0ILqmTmEvjvQrII5RaXakGqQ/eufTgUeSF6M.jpg?size=1620x2160&amp;quality=95&amp;sign=9e382a6a67aae9b31e898d89e3d0ecfa&amp;type=album">
            <a:extLst>
              <a:ext uri="{FF2B5EF4-FFF2-40B4-BE49-F238E27FC236}">
                <a16:creationId xmlns:a16="http://schemas.microsoft.com/office/drawing/2014/main" id="{2EA8BC5C-37CD-4B71-B767-52AB515A2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b="3808"/>
          <a:stretch/>
        </p:blipFill>
        <p:spPr bwMode="auto">
          <a:xfrm>
            <a:off x="9737142" y="3704253"/>
            <a:ext cx="2285821" cy="3061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C0E72E-D534-4769-BBEC-7875BF82A5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35" y="88683"/>
            <a:ext cx="2245628" cy="317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9FD938-86DD-47FD-959C-EB2873B69F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15" y="208519"/>
            <a:ext cx="2021988" cy="288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47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302" y="0"/>
            <a:ext cx="9739086" cy="10443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учащихся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конкурсах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FEAB62-855B-474C-9546-B3F52EF2B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" y="132031"/>
            <a:ext cx="860192" cy="1199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3663C3-1B9B-487F-984E-E8B4D6AB48D0}"/>
              </a:ext>
            </a:extLst>
          </p:cNvPr>
          <p:cNvSpPr txBox="1"/>
          <p:nvPr/>
        </p:nvSpPr>
        <p:spPr>
          <a:xfrm>
            <a:off x="10013496" y="224242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Начало таблицы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61C9CC-D78A-4359-8B83-A69335865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21804"/>
              </p:ext>
            </p:extLst>
          </p:nvPr>
        </p:nvGraphicFramePr>
        <p:xfrm>
          <a:off x="354564" y="1055117"/>
          <a:ext cx="11280710" cy="5482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7031">
                  <a:extLst>
                    <a:ext uri="{9D8B030D-6E8A-4147-A177-3AD203B41FA5}">
                      <a16:colId xmlns:a16="http://schemas.microsoft.com/office/drawing/2014/main" val="1527795460"/>
                    </a:ext>
                  </a:extLst>
                </a:gridCol>
                <a:gridCol w="4923679">
                  <a:extLst>
                    <a:ext uri="{9D8B030D-6E8A-4147-A177-3AD203B41FA5}">
                      <a16:colId xmlns:a16="http://schemas.microsoft.com/office/drawing/2014/main" val="3578435842"/>
                    </a:ext>
                  </a:extLst>
                </a:gridCol>
              </a:tblGrid>
              <a:tr h="2985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Наименование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2022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extLst>
                  <a:ext uri="{0D108BD9-81ED-4DB2-BD59-A6C34878D82A}">
                    <a16:rowId xmlns:a16="http://schemas.microsoft.com/office/drawing/2014/main" val="4221630973"/>
                  </a:ext>
                </a:extLst>
              </a:tr>
              <a:tr h="255743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Районный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67748"/>
                  </a:ext>
                </a:extLst>
              </a:tr>
              <a:tr h="1075505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Открытый фестиваль школьных СМИ «В ритме центра»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(в трех номинациях)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Гран-При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extLst>
                  <a:ext uri="{0D108BD9-81ED-4DB2-BD59-A6C34878D82A}">
                    <a16:rowId xmlns:a16="http://schemas.microsoft.com/office/drawing/2014/main" val="4167171562"/>
                  </a:ext>
                </a:extLst>
              </a:tr>
              <a:tr h="528997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ТРИЗ «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Умники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и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умницы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 </a:t>
                      </a:r>
                      <a:endParaRPr lang="ru-RU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человек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extLst>
                  <a:ext uri="{0D108BD9-81ED-4DB2-BD59-A6C34878D82A}">
                    <a16:rowId xmlns:a16="http://schemas.microsoft.com/office/drawing/2014/main" val="930370843"/>
                  </a:ext>
                </a:extLst>
              </a:tr>
              <a:tr h="1075505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Районный конкурс «Герб моей семьи»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1человек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Призеры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extLst>
                  <a:ext uri="{0D108BD9-81ED-4DB2-BD59-A6C34878D82A}">
                    <a16:rowId xmlns:a16="http://schemas.microsoft.com/office/drawing/2014/main" val="2349004784"/>
                  </a:ext>
                </a:extLst>
              </a:tr>
              <a:tr h="528997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Районный конкурс «Моя Россия, моя страна…»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extLst>
                  <a:ext uri="{0D108BD9-81ED-4DB2-BD59-A6C34878D82A}">
                    <a16:rowId xmlns:a16="http://schemas.microsoft.com/office/drawing/2014/main" val="802107845"/>
                  </a:ext>
                </a:extLst>
              </a:tr>
              <a:tr h="528997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Районный конкурс «Свет индивидуальности».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extLst>
                  <a:ext uri="{0D108BD9-81ED-4DB2-BD59-A6C34878D82A}">
                    <a16:rowId xmlns:a16="http://schemas.microsoft.com/office/drawing/2014/main" val="3909514493"/>
                  </a:ext>
                </a:extLst>
              </a:tr>
              <a:tr h="528997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Районный конкурс эссе «Кем быть. Выбор будущего</a:t>
                      </a: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”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extLst>
                  <a:ext uri="{0D108BD9-81ED-4DB2-BD59-A6C34878D82A}">
                    <a16:rowId xmlns:a16="http://schemas.microsoft.com/office/drawing/2014/main" val="3644579313"/>
                  </a:ext>
                </a:extLst>
              </a:tr>
              <a:tr h="528997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Межрайонный конкурс «Объединённые Лиговкой»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Призёр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6" marR="51596" marT="0" marB="0"/>
                </a:tc>
                <a:extLst>
                  <a:ext uri="{0D108BD9-81ED-4DB2-BD59-A6C34878D82A}">
                    <a16:rowId xmlns:a16="http://schemas.microsoft.com/office/drawing/2014/main" val="214357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34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18E757-0E1B-44F3-9C6C-C59000E6E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116840"/>
            <a:ext cx="860192" cy="1199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C28B32-E23F-4EE5-8799-9E2C3343012B}"/>
              </a:ext>
            </a:extLst>
          </p:cNvPr>
          <p:cNvSpPr txBox="1"/>
          <p:nvPr/>
        </p:nvSpPr>
        <p:spPr>
          <a:xfrm>
            <a:off x="9553575" y="11684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Продолжение таблицы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15BF038-28AE-4FDF-9CF1-140D57F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02" y="0"/>
            <a:ext cx="9739086" cy="10443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учащихся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конкурсах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7B2ABB-A22D-4472-B1DB-8FEDCC58C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30577"/>
              </p:ext>
            </p:extLst>
          </p:nvPr>
        </p:nvGraphicFramePr>
        <p:xfrm>
          <a:off x="1226457" y="1422748"/>
          <a:ext cx="9739086" cy="4186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8279">
                  <a:extLst>
                    <a:ext uri="{9D8B030D-6E8A-4147-A177-3AD203B41FA5}">
                      <a16:colId xmlns:a16="http://schemas.microsoft.com/office/drawing/2014/main" val="2931639783"/>
                    </a:ext>
                  </a:extLst>
                </a:gridCol>
                <a:gridCol w="4250807">
                  <a:extLst>
                    <a:ext uri="{9D8B030D-6E8A-4147-A177-3AD203B41FA5}">
                      <a16:colId xmlns:a16="http://schemas.microsoft.com/office/drawing/2014/main" val="3353435436"/>
                    </a:ext>
                  </a:extLst>
                </a:gridCol>
              </a:tblGrid>
              <a:tr h="2069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Городской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995313"/>
                  </a:ext>
                </a:extLst>
              </a:tr>
              <a:tr h="4280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Городской проект «Твой бюджет в школе»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Финалисты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34479"/>
                  </a:ext>
                </a:extLst>
              </a:tr>
              <a:tr h="87023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Кейс-чемпионата журналистских компетенций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Призёр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428765"/>
                  </a:ext>
                </a:extLst>
              </a:tr>
              <a:tr h="649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Городской фестиваль-конкурс детской прессы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«Чтоб услышали голос поколения»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Призёры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в 3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номинациях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167627"/>
                  </a:ext>
                </a:extLst>
              </a:tr>
              <a:tr h="428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Викторина «80 лет со дня Прорыва Блокады Ленинграда»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997178"/>
                  </a:ext>
                </a:extLst>
              </a:tr>
              <a:tr h="428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Региональный конкурс «Доброволец Санкт-Петербурга»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885178"/>
                  </a:ext>
                </a:extLst>
              </a:tr>
              <a:tr h="428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Региональный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конкурс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«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Новые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горизонты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18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7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0392680-7AB2-4084-A820-5029A53714DF}"/>
              </a:ext>
            </a:extLst>
          </p:cNvPr>
          <p:cNvSpPr txBox="1">
            <a:spLocks/>
          </p:cNvSpPr>
          <p:nvPr/>
        </p:nvSpPr>
        <p:spPr>
          <a:xfrm>
            <a:off x="1298302" y="0"/>
            <a:ext cx="9739086" cy="10443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учащихся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конкурсах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58E286-CA6B-4D48-8195-623128C27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116840"/>
            <a:ext cx="860192" cy="119942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8B129FB-1840-452E-A12C-39157A9DE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02074"/>
              </p:ext>
            </p:extLst>
          </p:nvPr>
        </p:nvGraphicFramePr>
        <p:xfrm>
          <a:off x="874599" y="1316263"/>
          <a:ext cx="10518079" cy="4641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7266">
                  <a:extLst>
                    <a:ext uri="{9D8B030D-6E8A-4147-A177-3AD203B41FA5}">
                      <a16:colId xmlns:a16="http://schemas.microsoft.com/office/drawing/2014/main" val="3206990709"/>
                    </a:ext>
                  </a:extLst>
                </a:gridCol>
                <a:gridCol w="4590813">
                  <a:extLst>
                    <a:ext uri="{9D8B030D-6E8A-4147-A177-3AD203B41FA5}">
                      <a16:colId xmlns:a16="http://schemas.microsoft.com/office/drawing/2014/main" val="3144501521"/>
                    </a:ext>
                  </a:extLst>
                </a:gridCol>
              </a:tblGrid>
              <a:tr h="2588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Всероссийский, Международный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21668"/>
                  </a:ext>
                </a:extLst>
              </a:tr>
              <a:tr h="53547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Всероссийский фестиваль поэзии на иностранных языках «</a:t>
                      </a: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Inspirato</a:t>
                      </a: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».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Призёр</a:t>
                      </a:r>
                      <a:endParaRPr lang="ru-RU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 человек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911110"/>
                  </a:ext>
                </a:extLst>
              </a:tr>
              <a:tr h="81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Всероссийский фестиваль школьных СМИ факультета журналистики МГУ </a:t>
                      </a:r>
                      <a:r>
                        <a:rPr lang="ru-RU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им.М.В.Ломоносова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endParaRPr lang="ru-RU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36 человек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101827"/>
                  </a:ext>
                </a:extLst>
              </a:tr>
              <a:tr h="535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Творческие смены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Образовательного центра «СИРИУС»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 человек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131791"/>
                  </a:ext>
                </a:extLst>
              </a:tr>
              <a:tr h="583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Всероссийский проект «Большая перемена»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 </a:t>
                      </a:r>
                      <a:endParaRPr lang="ru-RU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человек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407694"/>
                  </a:ext>
                </a:extLst>
              </a:tr>
              <a:tr h="81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Всероссийский конкурс «</a:t>
                      </a: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SCHOOLIZDAT</a:t>
                      </a: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» Высшей школы печати и медиатехнологий СПбГУПТД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Призёры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896215"/>
                  </a:ext>
                </a:extLst>
              </a:tr>
              <a:tr h="535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Всероссийский конкурс талантов «Я – патриот своей страны»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Победитель</a:t>
                      </a:r>
                      <a:endParaRPr lang="ru-RU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 человека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267085"/>
                  </a:ext>
                </a:extLst>
              </a:tr>
              <a:tr h="535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Международный конкурс по журналистике «ЮнГа+»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Призёр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в 2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номинациях</a:t>
                      </a:r>
                      <a:endParaRPr lang="ru-RU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человек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10005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A61B4D-8E43-4DF6-9BF9-D52D5DB39C5A}"/>
              </a:ext>
            </a:extLst>
          </p:cNvPr>
          <p:cNvSpPr/>
          <p:nvPr/>
        </p:nvSpPr>
        <p:spPr>
          <a:xfrm>
            <a:off x="10212885" y="16255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Конец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25847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B083A9-A984-4A1A-A61D-AF5731B6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7" y="3807429"/>
            <a:ext cx="1492807" cy="149280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5EDCDA2-4F3E-414F-870A-3BF68FAA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39" y="1427298"/>
            <a:ext cx="7464733" cy="27963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В течение года в школе проходила активная работа медиа лаборатории и школьного радио. </a:t>
            </a:r>
          </a:p>
          <a:p>
            <a:pPr marL="0" indent="0" algn="ctr">
              <a:buNone/>
            </a:pPr>
            <a:r>
              <a:rPr lang="ru-RU" i="1" dirty="0"/>
              <a:t>Медиа лаборатория</a:t>
            </a:r>
            <a:r>
              <a:rPr lang="ru-RU" dirty="0"/>
              <a:t> состоит из двух частей:</a:t>
            </a:r>
            <a:br>
              <a:rPr lang="ru-RU" dirty="0"/>
            </a:br>
            <a:r>
              <a:rPr lang="ru-RU" dirty="0"/>
              <a:t>— Студия, в которой ребята учатся создавать видеосюжеты и подкасты, проводят трансляции, брать студийные интервью у интересных людей, учатся профессиональной фотосъемке, проводят вебинары и телемосты.</a:t>
            </a:r>
            <a:br>
              <a:rPr lang="ru-RU" dirty="0"/>
            </a:br>
            <a:r>
              <a:rPr lang="ru-RU" dirty="0"/>
              <a:t>— Ньюсрум, где проходят совещания редколлегий, верстка и печать собственной газеты «Эпиграф» и журналов.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40C839-C2F5-4D9D-9093-A4776479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844" y="192350"/>
            <a:ext cx="8596312" cy="8108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 лаборатория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Школьное радио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8515E3-97C1-47B6-A70C-73DD56367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" y="114614"/>
            <a:ext cx="860192" cy="11994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47ADF8-B6A8-45F4-B17A-39BD70E34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57" y="169091"/>
            <a:ext cx="2287583" cy="16056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A89C08-F0BA-49DA-98A8-859C3C172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56" y="1797972"/>
            <a:ext cx="1068221" cy="1068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B07D34-98EA-4555-8449-4E1EF88F41BC}"/>
              </a:ext>
            </a:extLst>
          </p:cNvPr>
          <p:cNvSpPr txBox="1"/>
          <p:nvPr/>
        </p:nvSpPr>
        <p:spPr>
          <a:xfrm>
            <a:off x="9842172" y="2889452"/>
            <a:ext cx="22285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Союз печатников </a:t>
            </a:r>
            <a:r>
              <a:rPr lang="en-US" sz="1400" b="1" dirty="0"/>
              <a:t>YouTube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F102A0-2D3C-4D77-841A-102EC171CAA8}"/>
              </a:ext>
            </a:extLst>
          </p:cNvPr>
          <p:cNvSpPr txBox="1"/>
          <p:nvPr/>
        </p:nvSpPr>
        <p:spPr>
          <a:xfrm>
            <a:off x="9842173" y="4625726"/>
            <a:ext cx="22285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Союз печатников </a:t>
            </a:r>
          </a:p>
          <a:p>
            <a:pPr algn="ctr"/>
            <a:r>
              <a:rPr lang="ru-RU" sz="1400" b="1" dirty="0" err="1"/>
              <a:t>Вк</a:t>
            </a:r>
            <a:endParaRPr lang="ru-RU" sz="14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1A7BEE-3464-430E-AA54-3005698985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01" y="3469180"/>
            <a:ext cx="1069200" cy="1069200"/>
          </a:xfrm>
          <a:prstGeom prst="rect">
            <a:avLst/>
          </a:prstGeom>
        </p:spPr>
      </p:pic>
      <p:pic>
        <p:nvPicPr>
          <p:cNvPr id="6156" name="Picture 12" descr="https://sun9-16.userapi.com/impg/3XaZzZbs0MmjIR42rKFxTTHvMM3IPjWUjDvCpQ/4yi4hNLjlE0.jpg?size=1600x1200&amp;quality=95&amp;sign=9822c03dc5b744d8f9549a128c2f7fc6&amp;type=album">
            <a:extLst>
              <a:ext uri="{FF2B5EF4-FFF2-40B4-BE49-F238E27FC236}">
                <a16:creationId xmlns:a16="http://schemas.microsoft.com/office/drawing/2014/main" id="{12EC7110-7D92-448A-BA92-7DDB39C8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78" y="4180707"/>
            <a:ext cx="3065520" cy="2299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3BE927-A474-4850-A691-DD0D573DF9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01" y="5236292"/>
            <a:ext cx="1069200" cy="1069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3F35B0-7AC6-4931-8B50-9B1F5C78AFE7}"/>
              </a:ext>
            </a:extLst>
          </p:cNvPr>
          <p:cNvSpPr txBox="1"/>
          <p:nvPr/>
        </p:nvSpPr>
        <p:spPr>
          <a:xfrm>
            <a:off x="9842172" y="6306821"/>
            <a:ext cx="22285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Союз печатников </a:t>
            </a:r>
          </a:p>
          <a:p>
            <a:pPr algn="ctr"/>
            <a:r>
              <a:rPr lang="ru-RU" sz="1400" b="1" dirty="0"/>
              <a:t>Тильда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ED7B3-F0D0-483C-B1CC-C45340DE6778}"/>
              </a:ext>
            </a:extLst>
          </p:cNvPr>
          <p:cNvSpPr txBox="1"/>
          <p:nvPr/>
        </p:nvSpPr>
        <p:spPr>
          <a:xfrm>
            <a:off x="7344214" y="5296050"/>
            <a:ext cx="29079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Профильный журналистский класс</a:t>
            </a:r>
          </a:p>
        </p:txBody>
      </p:sp>
      <p:pic>
        <p:nvPicPr>
          <p:cNvPr id="6150" name="Picture 6" descr="https://sun9-63.userapi.com/impg/eGlvQC5uvMaJNkzXQq_gnDJrQOQCulXNeTJXCA/2-pxd8Nb8RY.jpg?size=868x1160&amp;quality=95&amp;sign=c83424fa996b702c684172cee52ea2f9&amp;type=album">
            <a:extLst>
              <a:ext uri="{FF2B5EF4-FFF2-40B4-BE49-F238E27FC236}">
                <a16:creationId xmlns:a16="http://schemas.microsoft.com/office/drawing/2014/main" id="{4E2D46CE-6958-459F-8130-BC72CE80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" y="1494427"/>
            <a:ext cx="2343401" cy="313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28.userapi.com/impg/ehrclBfftxyYJfIxNn2CU9mCwbQIcUZqbic03w/f8p06cLhKzo.jpg?size=2560x1920&amp;quality=95&amp;sign=4316b86263a8c7d5ac467687d67285a2&amp;type=album">
            <a:extLst>
              <a:ext uri="{FF2B5EF4-FFF2-40B4-BE49-F238E27FC236}">
                <a16:creationId xmlns:a16="http://schemas.microsoft.com/office/drawing/2014/main" id="{F29CF81F-ACC9-4CCB-8A9B-1DDCDF57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6" y="4154674"/>
            <a:ext cx="2516941" cy="188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55.userapi.com/impg/eO5wsLiXFINebeGh5ajxhm0vC6cFwOFt0emBzA/Sxp8pd__UHQ.jpg?size=2560x1920&amp;quality=95&amp;sign=ba40baab51da4143a303eae6e72107e8&amp;type=album">
            <a:extLst>
              <a:ext uri="{FF2B5EF4-FFF2-40B4-BE49-F238E27FC236}">
                <a16:creationId xmlns:a16="http://schemas.microsoft.com/office/drawing/2014/main" id="{ACE018B3-6785-4489-A866-B05B54CF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39" y="4803306"/>
            <a:ext cx="2700013" cy="2025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70.userapi.com/impg/Attg25VpeMiHTKQ34LbmqKr78vSLAn1dj6aRkg/wejnwQle2ro.jpg?size=2560x1706&amp;quality=95&amp;sign=cea6e238c0d474a2197430aa4c8fba8b&amp;type=album">
            <a:extLst>
              <a:ext uri="{FF2B5EF4-FFF2-40B4-BE49-F238E27FC236}">
                <a16:creationId xmlns:a16="http://schemas.microsoft.com/office/drawing/2014/main" id="{31D3A4EA-60D9-4A92-8274-E9601481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77" y="3859200"/>
            <a:ext cx="2516941" cy="167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1B3BF5-B484-4E62-A7E4-F499807EC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54" y="1313539"/>
            <a:ext cx="8596668" cy="3880773"/>
          </a:xfrm>
        </p:spPr>
        <p:txBody>
          <a:bodyPr/>
          <a:lstStyle/>
          <a:p>
            <a:r>
              <a:rPr lang="ru-RU" dirty="0"/>
              <a:t>Интерактивный проект «Книга памяти»</a:t>
            </a:r>
          </a:p>
          <a:p>
            <a:r>
              <a:rPr lang="ru-RU" dirty="0"/>
              <a:t>Литературно-просветительский проект "Связь времен" в театре Ленсовета. «Читка» </a:t>
            </a:r>
          </a:p>
          <a:p>
            <a:r>
              <a:rPr lang="ru-RU" dirty="0"/>
              <a:t>Проект «Так жили писатели»</a:t>
            </a:r>
          </a:p>
          <a:p>
            <a:r>
              <a:rPr lang="ru-RU" dirty="0"/>
              <a:t>Социально-экологический проект «</a:t>
            </a:r>
            <a:r>
              <a:rPr lang="ru-RU" dirty="0" err="1"/>
              <a:t>Экоша</a:t>
            </a:r>
            <a:r>
              <a:rPr lang="ru-RU" dirty="0"/>
              <a:t> идет друзей»</a:t>
            </a:r>
          </a:p>
          <a:p>
            <a:r>
              <a:rPr lang="ru-RU" dirty="0"/>
              <a:t>Проект «Родительский час»</a:t>
            </a:r>
          </a:p>
          <a:p>
            <a:r>
              <a:rPr lang="ru-RU" dirty="0"/>
              <a:t>Профориентационный проект «</a:t>
            </a:r>
            <a:r>
              <a:rPr lang="ru-RU" dirty="0" err="1"/>
              <a:t>Сторителлинг</a:t>
            </a:r>
            <a:r>
              <a:rPr lang="ru-RU" dirty="0"/>
              <a:t> о профессиях»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84BAA1-3819-4E9E-B10D-91DA9CD58567}"/>
              </a:ext>
            </a:extLst>
          </p:cNvPr>
          <p:cNvSpPr txBox="1">
            <a:spLocks/>
          </p:cNvSpPr>
          <p:nvPr/>
        </p:nvSpPr>
        <p:spPr>
          <a:xfrm>
            <a:off x="2440822" y="232897"/>
            <a:ext cx="591584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проекты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9A047C-C9F3-4B21-82D4-F934FE7E1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94" y="4546423"/>
            <a:ext cx="3465024" cy="231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01BAF6-CF1F-4249-AA4B-3AEC9B367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" y="114116"/>
            <a:ext cx="860192" cy="1199423"/>
          </a:xfrm>
          <a:prstGeom prst="rect">
            <a:avLst/>
          </a:prstGeom>
        </p:spPr>
      </p:pic>
      <p:pic>
        <p:nvPicPr>
          <p:cNvPr id="7172" name="Picture 4" descr="https://sun9-38.userapi.com/impg/qPWbs7O08en6-JCg8sigLc_P5asIfTMaJwdtcw/pgRNAP05pKA.jpg?size=1600x899&amp;quality=95&amp;sign=32f7bae7e0919f79c1cdd91be40bcea1&amp;type=album">
            <a:extLst>
              <a:ext uri="{FF2B5EF4-FFF2-40B4-BE49-F238E27FC236}">
                <a16:creationId xmlns:a16="http://schemas.microsoft.com/office/drawing/2014/main" id="{18FF1F63-391D-4E9E-83A0-B30D1F7D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6" y="4124481"/>
            <a:ext cx="4450702" cy="2500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6B912F-45E7-439C-AED0-19C175FEB3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76" y="4124481"/>
            <a:ext cx="3891565" cy="231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C97C8B-2310-44ED-9142-D359A3E2D6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54" y="114115"/>
            <a:ext cx="2825564" cy="376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31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6960" y="975710"/>
            <a:ext cx="5222304" cy="54711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«Поздравь учителя»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«Гвоздика памяти»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«Помним. Скорбим. Гордимся»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 «День Земли»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 «День </a:t>
            </a:r>
            <a:r>
              <a:rPr lang="ru-RU" sz="2400" dirty="0" err="1">
                <a:solidFill>
                  <a:schemeClr val="tx1"/>
                </a:solidFill>
              </a:rPr>
              <a:t>книгодарения</a:t>
            </a:r>
            <a:r>
              <a:rPr lang="ru-RU" sz="2400" dirty="0">
                <a:solidFill>
                  <a:schemeClr val="tx1"/>
                </a:solidFill>
              </a:rPr>
              <a:t>»</a:t>
            </a:r>
            <a:endParaRPr lang="en-US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74491" y="259530"/>
            <a:ext cx="7202773" cy="119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акциях РДШ 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140C9C-DD59-4929-9DB4-04BB94BC6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" y="3623269"/>
            <a:ext cx="4012379" cy="300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99D906-8E34-4315-A6FB-5A70C9032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1" b="3835"/>
          <a:stretch/>
        </p:blipFill>
        <p:spPr>
          <a:xfrm>
            <a:off x="8223112" y="3209422"/>
            <a:ext cx="3502421" cy="341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BC7D5B-AB40-4A05-B57F-000AACC4A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4" y="123322"/>
            <a:ext cx="860192" cy="11994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1AE791-76AD-44D4-B07B-908E705AB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19" y="3507410"/>
            <a:ext cx="2426048" cy="323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3B4CDB-776B-4930-B12D-E50786C21F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56" y="123322"/>
            <a:ext cx="30861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70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46" y="266700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партнёрство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5" y="1175849"/>
            <a:ext cx="9601201" cy="529422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ДДТ «Фонтанка 32»,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ДТТ «Преображенский»,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ЦВР Центрального района,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ГБОУ «Балтийский берег»,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МО Владимирский округ,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ППМЦ «Развитие»,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СПБ ГБУ «Контакт»,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Музей «Холокост»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Музей Обороны и Блокады Ленинграда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Санкт-Петербургский Центр Детского (Юношеского) Технического Творчества,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Дворец учащейся молодежи,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ВУЗы:  СПБГУ, ГУАП, РГПУ им. А.И. Герцена, </a:t>
            </a:r>
            <a:r>
              <a:rPr lang="ru-RU" sz="2000" dirty="0" err="1"/>
              <a:t>СПбГУПТД</a:t>
            </a:r>
            <a:r>
              <a:rPr lang="ru-RU" sz="2000" dirty="0"/>
              <a:t>, </a:t>
            </a:r>
            <a:r>
              <a:rPr lang="ru-RU" sz="2000" b="1" dirty="0" err="1"/>
              <a:t>СПбГИКиТ</a:t>
            </a:r>
            <a:r>
              <a:rPr lang="ru-RU" sz="2000" b="1" dirty="0"/>
              <a:t>, Политех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Педагогический колледж №1 им. Н.А. Некрасова,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Агентство по труду и занятости населения Центрального района,</a:t>
            </a:r>
          </a:p>
          <a:p>
            <a:r>
              <a:rPr lang="ru-RU" sz="2000" dirty="0">
                <a:solidFill>
                  <a:schemeClr val="tx1"/>
                </a:solidFill>
              </a:rPr>
              <a:t> субъекты профилактики.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A8758-4649-4899-AAB3-4403C5F2D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" y="149448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590809"/>
              </p:ext>
            </p:extLst>
          </p:nvPr>
        </p:nvGraphicFramePr>
        <p:xfrm>
          <a:off x="963421" y="1653361"/>
          <a:ext cx="9886359" cy="453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738">
                  <a:extLst>
                    <a:ext uri="{9D8B030D-6E8A-4147-A177-3AD203B41FA5}">
                      <a16:colId xmlns:a16="http://schemas.microsoft.com/office/drawing/2014/main" val="803470673"/>
                    </a:ext>
                  </a:extLst>
                </a:gridCol>
                <a:gridCol w="3284168">
                  <a:extLst>
                    <a:ext uri="{9D8B030D-6E8A-4147-A177-3AD203B41FA5}">
                      <a16:colId xmlns:a16="http://schemas.microsoft.com/office/drawing/2014/main" val="1877699534"/>
                    </a:ext>
                  </a:extLst>
                </a:gridCol>
                <a:gridCol w="3295453">
                  <a:extLst>
                    <a:ext uri="{9D8B030D-6E8A-4147-A177-3AD203B41FA5}">
                      <a16:colId xmlns:a16="http://schemas.microsoft.com/office/drawing/2014/main" val="489192214"/>
                    </a:ext>
                  </a:extLst>
                </a:gridCol>
              </a:tblGrid>
              <a:tr h="265611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608623"/>
                  </a:ext>
                </a:extLst>
              </a:tr>
              <a:tr h="6801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Английский – это весело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мире прекрасного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 - гражданин России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921711"/>
                  </a:ext>
                </a:extLst>
              </a:tr>
              <a:tr h="6749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Немецкий играючи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Клуб любителей чтения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Арт-терапия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73290"/>
                  </a:ext>
                </a:extLst>
              </a:tr>
              <a:tr h="7230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Занимательная 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Город, в котором я живу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Баскетбол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8185"/>
                  </a:ext>
                </a:extLst>
              </a:tr>
              <a:tr h="6896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ОФП с элементами акробатики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Занимательный 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нестандартных задач. Подготовка к олимпиадам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94083"/>
                  </a:ext>
                </a:extLst>
              </a:tr>
              <a:tr h="72882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 музыки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Домисолька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Мастерская творческого письма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51200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77333" y="119642"/>
            <a:ext cx="9886359" cy="25081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 </a:t>
            </a:r>
          </a:p>
          <a:p>
            <a:pPr algn="ctr"/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начального</a:t>
            </a:r>
            <a:r>
              <a:rPr lang="ru-RU" sz="3300" dirty="0"/>
              <a:t> 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</a:t>
            </a:r>
            <a:r>
              <a:rPr lang="ru-RU" sz="3300" dirty="0"/>
              <a:t> 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br>
              <a:rPr lang="ru-RU" sz="2800" dirty="0"/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15 программ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A0474-60E1-496E-BF85-69EEB1B5A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" y="119642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778" y="342618"/>
            <a:ext cx="9136433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школы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6474" y="2285998"/>
            <a:ext cx="3352800" cy="332509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ОДОД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(дошкольное)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Обеспечивает преемственность образования и воспитания в системе ФГОС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2685" y="1676397"/>
            <a:ext cx="3326630" cy="225829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12726" y="2285998"/>
            <a:ext cx="3681006" cy="332509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ОДОД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(дополнительное)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Способствует формированию гармонично-развитой личности и достижению целей, поставленных ФГОС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cxnSpLocks/>
            <a:stCxn id="5" idx="3"/>
            <a:endCxn id="6" idx="1"/>
          </p:cNvCxnSpPr>
          <p:nvPr/>
        </p:nvCxnSpPr>
        <p:spPr>
          <a:xfrm flipV="1">
            <a:off x="3879274" y="2805543"/>
            <a:ext cx="553411" cy="114300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  <a:stCxn id="6" idx="3"/>
            <a:endCxn id="7" idx="1"/>
          </p:cNvCxnSpPr>
          <p:nvPr/>
        </p:nvCxnSpPr>
        <p:spPr>
          <a:xfrm>
            <a:off x="7759315" y="2805543"/>
            <a:ext cx="553411" cy="114300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B7DEA2-0EC4-46A4-A841-171B3114F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" y="61341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5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454180"/>
              </p:ext>
            </p:extLst>
          </p:nvPr>
        </p:nvGraphicFramePr>
        <p:xfrm>
          <a:off x="1043320" y="1431420"/>
          <a:ext cx="9886359" cy="485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453">
                  <a:extLst>
                    <a:ext uri="{9D8B030D-6E8A-4147-A177-3AD203B41FA5}">
                      <a16:colId xmlns:a16="http://schemas.microsoft.com/office/drawing/2014/main" val="803470673"/>
                    </a:ext>
                  </a:extLst>
                </a:gridCol>
                <a:gridCol w="3295453">
                  <a:extLst>
                    <a:ext uri="{9D8B030D-6E8A-4147-A177-3AD203B41FA5}">
                      <a16:colId xmlns:a16="http://schemas.microsoft.com/office/drawing/2014/main" val="1877699534"/>
                    </a:ext>
                  </a:extLst>
                </a:gridCol>
                <a:gridCol w="3295453">
                  <a:extLst>
                    <a:ext uri="{9D8B030D-6E8A-4147-A177-3AD203B41FA5}">
                      <a16:colId xmlns:a16="http://schemas.microsoft.com/office/drawing/2014/main" val="489192214"/>
                    </a:ext>
                  </a:extLst>
                </a:gridCol>
              </a:tblGrid>
              <a:tr h="265611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608623"/>
                  </a:ext>
                </a:extLst>
              </a:tr>
              <a:tr h="6801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ОФП с элементами акробатики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Страноведение с увлечением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Информатика в жизни каждого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921711"/>
                  </a:ext>
                </a:extLst>
              </a:tr>
              <a:tr h="6749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Баскетбол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мире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физических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73290"/>
                  </a:ext>
                </a:extLst>
              </a:tr>
              <a:tr h="7230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Азбука здоровья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Занимательная 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Мастерская слова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8185"/>
                  </a:ext>
                </a:extLst>
              </a:tr>
              <a:tr h="6896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Духовно-нравственные беседы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Клуб читателей на иностранных языках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Юный историк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94083"/>
                  </a:ext>
                </a:extLst>
              </a:tr>
              <a:tr h="72882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Театр на иностранном языке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Занимательная химия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Шаги к олимпиаде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512000"/>
                  </a:ext>
                </a:extLst>
              </a:tr>
              <a:tr h="90636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 вокруг нас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07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62321" y="110620"/>
            <a:ext cx="85814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основного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br>
              <a:rPr lang="ru-RU" dirty="0"/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16 программ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2067D5-C523-461E-9E32-30BA9268E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5" y="110620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2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39" y="207558"/>
            <a:ext cx="10820533" cy="1059919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4DDFD2-C731-4EA6-BFCB-B9F647A1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0" y="1008962"/>
            <a:ext cx="11245720" cy="55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8E2DED-5368-48D2-A54C-B56B1C00C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" y="68054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1" y="573572"/>
            <a:ext cx="10426095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ШСК «Сокол-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Симаргл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740" y="2065342"/>
            <a:ext cx="8269748" cy="42541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Выездные лагеря;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Традиционный ежегодный праздник клуба;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Участие в соревнованиях.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8D360A-16B9-429D-8FF2-45C4E21F1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27" y="4544005"/>
            <a:ext cx="2873406" cy="206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9145ED-73EE-4977-BD63-C1D9DF86F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09" y="129172"/>
            <a:ext cx="2946131" cy="220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D35C8-72D2-4E39-957B-3D9916743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45" y="2444820"/>
            <a:ext cx="3161895" cy="177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B1ABAB-2918-45E5-AC51-5B38F393F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45" y="4467349"/>
            <a:ext cx="3065755" cy="229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D6980-8028-4DC9-B096-73E216511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90" y="3726103"/>
            <a:ext cx="2117298" cy="211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ED865E8-A868-4FEF-B52F-8A09E9372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44" y="4493176"/>
            <a:ext cx="2997944" cy="211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36EFE9-A99B-45F4-9008-85EFF3B34C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64" y="467523"/>
            <a:ext cx="1471325" cy="159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2B9BFE-5CEB-4993-8888-05553F64F3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0" y="129172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18" y="275407"/>
            <a:ext cx="10919211" cy="899888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достижения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08935" y="2963347"/>
            <a:ext cx="443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4761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D1F1E-CABB-42CC-9F16-8B41F2EB9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9" y="125639"/>
            <a:ext cx="860192" cy="1199423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DF383C5-B25B-425A-8AEC-E9D1CB219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73332"/>
              </p:ext>
            </p:extLst>
          </p:nvPr>
        </p:nvGraphicFramePr>
        <p:xfrm>
          <a:off x="1350461" y="2385653"/>
          <a:ext cx="7504290" cy="1645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8902">
                  <a:extLst>
                    <a:ext uri="{9D8B030D-6E8A-4147-A177-3AD203B41FA5}">
                      <a16:colId xmlns:a16="http://schemas.microsoft.com/office/drawing/2014/main" val="3868682608"/>
                    </a:ext>
                  </a:extLst>
                </a:gridCol>
                <a:gridCol w="3275388">
                  <a:extLst>
                    <a:ext uri="{9D8B030D-6E8A-4147-A177-3AD203B41FA5}">
                      <a16:colId xmlns:a16="http://schemas.microsoft.com/office/drawing/2014/main" val="1408526333"/>
                    </a:ext>
                  </a:extLst>
                </a:gridCol>
              </a:tblGrid>
              <a:tr h="311968">
                <a:tc>
                  <a:txBody>
                    <a:bodyPr/>
                    <a:lstStyle/>
                    <a:p>
                      <a:pPr marL="457200" marR="793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425170"/>
                  </a:ext>
                </a:extLst>
              </a:tr>
              <a:tr h="1333204">
                <a:tc>
                  <a:txBody>
                    <a:bodyPr/>
                    <a:lstStyle/>
                    <a:p>
                      <a:pPr marL="457200" marR="793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КЭС-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баскет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Победители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 10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Призёры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12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9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59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429" y="2038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ГТО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0069E6B2-F9CA-4B27-A2EF-091435F21F39}"/>
              </a:ext>
            </a:extLst>
          </p:cNvPr>
          <p:cNvSpPr txBox="1">
            <a:spLocks/>
          </p:cNvSpPr>
          <p:nvPr/>
        </p:nvSpPr>
        <p:spPr>
          <a:xfrm>
            <a:off x="803366" y="1048462"/>
            <a:ext cx="8120019" cy="4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lnSpc>
                <a:spcPct val="150000"/>
              </a:lnSpc>
              <a:buFont typeface="Wingdings 3" charset="2"/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05275" y="215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7CF0CD-C1F3-4159-9C3B-303BA7A7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" y="69948"/>
            <a:ext cx="860192" cy="11994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4D9A7E-54E4-467A-9464-E1A44CA2F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2656" r="4281" b="3936"/>
          <a:stretch/>
        </p:blipFill>
        <p:spPr>
          <a:xfrm>
            <a:off x="1978089" y="1247313"/>
            <a:ext cx="7128589" cy="513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sun9-61.userapi.com/impg/DZ97Fm_ViXFBn81lLqJpsdndhV6yRIuDAbgTrw/0yp0NX8xsl0.jpg?size=2560x1915&amp;quality=95&amp;sign=a275eb9d029c6d0c743075541915ca51&amp;type=album">
            <a:extLst>
              <a:ext uri="{FF2B5EF4-FFF2-40B4-BE49-F238E27FC236}">
                <a16:creationId xmlns:a16="http://schemas.microsoft.com/office/drawing/2014/main" id="{0DA946AC-A662-482C-B7E7-DE54D508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" y="4385515"/>
            <a:ext cx="3223722" cy="2411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29.userapi.com/impg/wsVB4AXJgxiAirXroy_2D3sn8OB2a-7ArQXu3A/TeJZxv3PTmg.jpg?size=2560x1915&amp;quality=95&amp;sign=2f80cf86a6850ff24abacdb7a6281fbe&amp;type=album">
            <a:extLst>
              <a:ext uri="{FF2B5EF4-FFF2-40B4-BE49-F238E27FC236}">
                <a16:creationId xmlns:a16="http://schemas.microsoft.com/office/drawing/2014/main" id="{96928BE8-C9DB-4319-B750-39F96C3B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72" y="318933"/>
            <a:ext cx="3223722" cy="2411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30.userapi.com/impg/BjiFMkgmSzVmNz_hI9k2NeW7tG8qYHPNFYZfug/-egMEgw_6WE.jpg?size=2560x1915&amp;quality=95&amp;sign=4224356146ab5cd74b90cbe7ec4b26ff&amp;type=album">
            <a:extLst>
              <a:ext uri="{FF2B5EF4-FFF2-40B4-BE49-F238E27FC236}">
                <a16:creationId xmlns:a16="http://schemas.microsoft.com/office/drawing/2014/main" id="{40296193-1250-4DD7-B806-D06D8DF9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623" y="4385514"/>
            <a:ext cx="3223723" cy="2411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59.userapi.com/impg/2oB_79ZAOordylVjVmmd2A7LQs3k7W9nMtwReQ/0n61u7UhrP8.jpg?size=1280x960&amp;quality=95&amp;sign=32f5de41f6a7afe79e45e7760bdd4425&amp;type=album">
            <a:extLst>
              <a:ext uri="{FF2B5EF4-FFF2-40B4-BE49-F238E27FC236}">
                <a16:creationId xmlns:a16="http://schemas.microsoft.com/office/drawing/2014/main" id="{100972EB-B562-4198-B900-DF35509A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5" y="1998900"/>
            <a:ext cx="3134939" cy="2351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9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44" y="361405"/>
            <a:ext cx="9601200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 проект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«Союз печатников»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24949" cy="429562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Проект создан учащимися профильного класса на базе электронной платформы </a:t>
            </a:r>
            <a:r>
              <a:rPr lang="en-US" sz="2800" dirty="0">
                <a:solidFill>
                  <a:schemeClr val="tx1"/>
                </a:solidFill>
              </a:rPr>
              <a:t>Tilda.ws</a:t>
            </a:r>
            <a:r>
              <a:rPr lang="ru-RU" sz="2800" dirty="0">
                <a:solidFill>
                  <a:schemeClr val="tx1"/>
                </a:solidFill>
              </a:rPr>
              <a:t> . Этот проект дает возможность выйти за рамки обычной печати и опубликовать более объемные материалы, насыщенные большим количеством фото и даже видео. Всю работу учащиеся осуществляют самостоятельно под чутким руководством преподавателей профильного класса.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Ссылка на проект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http://soyuzp.tilda.ws/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D64E53-AA84-4819-B7DE-2B4AE94F9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82" y="584163"/>
            <a:ext cx="1657579" cy="23456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B6F4C7-77DB-41D0-80D0-9F86204C6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82" y="3355772"/>
            <a:ext cx="1658051" cy="2345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0A252E-75C0-44B9-8E09-C8F575441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172953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8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757" y="2256167"/>
            <a:ext cx="8875569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 2011 года в школе №309 существуют профильные классы по журналистике. Всех тех, кто мечтает о профессии журналиста, готовят к поступлению преподаватели Высшей школы журналистики и массовых коммуникаций Санкт-Петербургского государственного университета.</a:t>
            </a:r>
          </a:p>
          <a:p>
            <a:r>
              <a:rPr lang="ru-RU" dirty="0"/>
              <a:t>За время обучения в 10-11 классах ученики получают усиленную подготовку по предметам гуманитарного цикла (литература, русский язык, история, обществознание).  Юные журналисты все теоретические знания применяют на практике: выпускают газету «Эпиграф», а также готовят теле- и </a:t>
            </a:r>
            <a:r>
              <a:rPr lang="ru-RU" dirty="0" err="1"/>
              <a:t>радиосюжеты</a:t>
            </a:r>
            <a:r>
              <a:rPr lang="ru-RU" dirty="0"/>
              <a:t>. Ученики профильного класса принимают участие в творческих встречах и мастер-классах популярных журналистов, посещают экскурсии в редакции газет, на радиостанции и телестудии города.</a:t>
            </a:r>
          </a:p>
          <a:p>
            <a:r>
              <a:rPr lang="ru-RU" dirty="0"/>
              <a:t>Ежемесячная газета «Эпиграф» — это первый опыты юных журналистов школы № 309. Под руководством преподавателей Санкт-Петербургского государственного университета они освещают жизнь не только родной школы, но и Северной столицы.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55B1FCF-1F22-40C3-B0AC-DA0C5B4CC15D}"/>
              </a:ext>
            </a:extLst>
          </p:cNvPr>
          <p:cNvSpPr txBox="1">
            <a:spLocks/>
          </p:cNvSpPr>
          <p:nvPr/>
        </p:nvSpPr>
        <p:spPr>
          <a:xfrm>
            <a:off x="1248834" y="632070"/>
            <a:ext cx="911327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Профильный класс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школы журналистики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массовых коммуникаций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597E8-D6B8-4C3F-8819-685525311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36" y="99730"/>
            <a:ext cx="1692742" cy="212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7957B6-3F7B-4826-85B4-B45E83326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02" y="115335"/>
            <a:ext cx="2138570" cy="175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1AC02D-2081-4E44-A0F1-960BCD0E4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71" y="100421"/>
            <a:ext cx="1556825" cy="22024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81787A-BCC3-4753-9D32-2370071A8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967" y="2356619"/>
            <a:ext cx="1515631" cy="21447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E43531-3A2F-420B-BACD-231C77D4A4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71" y="4531917"/>
            <a:ext cx="1556826" cy="21447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FF3571-E0CE-4339-85C2-9C32C10713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4" y="121348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1CF77ED-1B27-4AD0-A154-AFF966CD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2" y="536580"/>
            <a:ext cx="6619579" cy="71935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ACDF5E06-3443-4CF7-B8D1-4012F0867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92" y="1504653"/>
            <a:ext cx="2606296" cy="3634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423CAE-1AD1-4BC0-9162-56497B7B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42" y="1643521"/>
            <a:ext cx="2175165" cy="2563069"/>
          </a:xfrm>
          <a:prstGeom prst="rect">
            <a:avLst/>
          </a:prstGeom>
        </p:spPr>
      </p:pic>
      <p:pic>
        <p:nvPicPr>
          <p:cNvPr id="7" name="Рисунок 6" descr="C:\Users\Teacher\AppData\Local\Temp\7zO8AAFE0AF\qr_com.png">
            <a:extLst>
              <a:ext uri="{FF2B5EF4-FFF2-40B4-BE49-F238E27FC236}">
                <a16:creationId xmlns:a16="http://schemas.microsoft.com/office/drawing/2014/main" id="{A2892F47-58BF-46A0-ABE1-9338E34B3F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04" y="1643520"/>
            <a:ext cx="2175165" cy="256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16D7AE-1285-4574-972E-CF78521D6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8" y="5138784"/>
            <a:ext cx="1452238" cy="1452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F4AD3E-0E68-4606-88A9-32D6413C6845}"/>
              </a:ext>
            </a:extLst>
          </p:cNvPr>
          <p:cNvSpPr txBox="1"/>
          <p:nvPr/>
        </p:nvSpPr>
        <p:spPr>
          <a:xfrm>
            <a:off x="4483183" y="4882718"/>
            <a:ext cx="5326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191119, Константина </a:t>
            </a:r>
            <a:r>
              <a:rPr lang="ru-RU" dirty="0" err="1"/>
              <a:t>Заслонова</a:t>
            </a:r>
            <a:r>
              <a:rPr lang="ru-RU" dirty="0"/>
              <a:t> ул., д.6</a:t>
            </a:r>
          </a:p>
          <a:p>
            <a:r>
              <a:rPr lang="ru-RU" dirty="0"/>
              <a:t>		Санкт-Петербург </a:t>
            </a:r>
          </a:p>
        </p:txBody>
      </p:sp>
    </p:spTree>
    <p:extLst>
      <p:ext uri="{BB962C8B-B14F-4D97-AF65-F5344CB8AC3E}">
        <p14:creationId xmlns:p14="http://schemas.microsoft.com/office/powerpoint/2010/main" val="142806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29" y="341832"/>
            <a:ext cx="9420194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007" y="1458744"/>
            <a:ext cx="11060308" cy="4942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Дошкольное;</a:t>
            </a:r>
          </a:p>
          <a:p>
            <a:pPr lvl="2"/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Начальная школа;</a:t>
            </a:r>
          </a:p>
          <a:p>
            <a:pPr lvl="4"/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Основная школа;</a:t>
            </a:r>
          </a:p>
          <a:p>
            <a:pPr lvl="6"/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Средняя школа;</a:t>
            </a:r>
          </a:p>
          <a:p>
            <a:pPr lvl="8"/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Дополнительное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E00866-06D3-4351-9B61-5078EC990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" y="79780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4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EC062-FA11-4C9C-BBB1-4E087F88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26" y="147961"/>
            <a:ext cx="7534511" cy="908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Отделение дошкольного образования</a:t>
            </a:r>
            <a:br>
              <a:rPr lang="ru-RU" sz="2800" dirty="0"/>
            </a:br>
            <a:r>
              <a:rPr lang="ru-RU" sz="2800" dirty="0"/>
              <a:t>Детский сад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C87700-9674-4B0A-8A46-D6B0D70CF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" y="79780"/>
            <a:ext cx="860192" cy="11994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4C1A52-8B0F-497C-9CEF-C866265A3BA5}"/>
              </a:ext>
            </a:extLst>
          </p:cNvPr>
          <p:cNvSpPr/>
          <p:nvPr/>
        </p:nvSpPr>
        <p:spPr>
          <a:xfrm>
            <a:off x="2648504" y="102256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Отделение дошкольного образования является структурным подразделением школы. Оно предлагает семьям дошкольное образование и обеспечивает его доступность детям с 2-х летнего возраста до прекращения обучения.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348682-4C00-4BCD-A82C-AAB4F00BD7D8}"/>
              </a:ext>
            </a:extLst>
          </p:cNvPr>
          <p:cNvSpPr/>
          <p:nvPr/>
        </p:nvSpPr>
        <p:spPr>
          <a:xfrm>
            <a:off x="1921649" y="4521950"/>
            <a:ext cx="7887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детском саду ребят готовят к продолжению обучения в школе, они обучаются базовым навыкам счёта, письма, чтения. Для детей проходят мероприятия по профилактике ПДД, ЗОЖ, в субботу воспитанники посещают библиотеку им. Пушкина где ребятам рассказывают о детских книжках, проводят развивающие игры. Педагогический коллектив ежегодно выходят на субботник.</a:t>
            </a:r>
          </a:p>
          <a:p>
            <a:pPr algn="ctr"/>
            <a:r>
              <a:rPr lang="ru-RU" dirty="0"/>
              <a:t>У Дошкольного отделения есть дополнительные знания по изо и ритмопластике. В этом году ребята готовились к сдаче нормативов ГТО</a:t>
            </a:r>
          </a:p>
        </p:txBody>
      </p:sp>
      <p:pic>
        <p:nvPicPr>
          <p:cNvPr id="1026" name="Picture 2" descr="https://sun9-16.userapi.com/impg/V60EKHtEFVcS5EhRs6C00TUbfl05oK8eMkO_Aw/ZGNmNMZ15pk.jpg?size=1600x1200&amp;quality=95&amp;sign=6f98bcf5fedc1f3adfff93ca8e971954&amp;type=album">
            <a:extLst>
              <a:ext uri="{FF2B5EF4-FFF2-40B4-BE49-F238E27FC236}">
                <a16:creationId xmlns:a16="http://schemas.microsoft.com/office/drawing/2014/main" id="{CFFAA8B8-3F04-42FD-852D-B26BCEBA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6" y="1022566"/>
            <a:ext cx="2484655" cy="1863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impg/g53s5EpHTKpsOOUyXJRmzoKO8-PlILLxYRwJug/gqmKtUgVzXk.jpg?size=1600x1200&amp;quality=95&amp;sign=bcec1dfef09625e47d64bd095cf53541&amp;type=album">
            <a:extLst>
              <a:ext uri="{FF2B5EF4-FFF2-40B4-BE49-F238E27FC236}">
                <a16:creationId xmlns:a16="http://schemas.microsoft.com/office/drawing/2014/main" id="{A2E5CF3B-F98E-419A-A612-2C7DA612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80" y="1518803"/>
            <a:ext cx="3136801" cy="2352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9.userapi.com/impg/siaW-zuyPdcQ83T-lLZAyDytzCfPIjU3FTI77w/VVT5lnJkczI.jpg?size=1600x1200&amp;quality=95&amp;sign=2a044f559309a64a06b6be58234343ff&amp;type=album">
            <a:extLst>
              <a:ext uri="{FF2B5EF4-FFF2-40B4-BE49-F238E27FC236}">
                <a16:creationId xmlns:a16="http://schemas.microsoft.com/office/drawing/2014/main" id="{10A01A06-1895-4095-B1D3-C6A8818B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5" y="4977105"/>
            <a:ext cx="2063472" cy="1547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4.userapi.com/impg/ZmvLjG8I4tCwT90U2N7jb6K4KzZhlAu3fHdtPg/_wc2wjMJVKQ.jpg?size=1280x960&amp;quality=95&amp;sign=e7afcbaf72277dd220a7ff0774d8caf4&amp;type=album">
            <a:extLst>
              <a:ext uri="{FF2B5EF4-FFF2-40B4-BE49-F238E27FC236}">
                <a16:creationId xmlns:a16="http://schemas.microsoft.com/office/drawing/2014/main" id="{97CD38A3-B155-4980-B375-2AE6B977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11" y="2336050"/>
            <a:ext cx="2954988" cy="221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59.userapi.com/impg/L8AZOP1uIfSO9BjdAVzNYKaN3TevQg5GREtNRA/7Ds13P2CXxM.jpg?size=1280x960&amp;quality=95&amp;sign=9c65e8c54df2df150683fcbb6c010205&amp;type=album">
            <a:extLst>
              <a:ext uri="{FF2B5EF4-FFF2-40B4-BE49-F238E27FC236}">
                <a16:creationId xmlns:a16="http://schemas.microsoft.com/office/drawing/2014/main" id="{1F1257AF-C1A4-4DDF-8E1A-AF3796DD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" y="2497254"/>
            <a:ext cx="2484656" cy="1863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62.userapi.com/impg/xzQU04gij5o18LvSnQ0OLC7556gh9UCM3IvM8Q/oZcUfwlnJzk.jpg?size=1280x960&amp;quality=95&amp;sign=4b4a1b4ea0d1bb49f0ac1bb2e5390991&amp;type=album">
            <a:extLst>
              <a:ext uri="{FF2B5EF4-FFF2-40B4-BE49-F238E27FC236}">
                <a16:creationId xmlns:a16="http://schemas.microsoft.com/office/drawing/2014/main" id="{07973FE1-B3F0-49F7-B7CD-731B18CE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21" y="4693298"/>
            <a:ext cx="2416857" cy="181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F649E3-8CCD-42A2-991C-CFF6535A7C6C}"/>
              </a:ext>
            </a:extLst>
          </p:cNvPr>
          <p:cNvSpPr txBox="1"/>
          <p:nvPr/>
        </p:nvSpPr>
        <p:spPr>
          <a:xfrm>
            <a:off x="2884291" y="2495260"/>
            <a:ext cx="4599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2022-2023 </a:t>
            </a:r>
            <a:r>
              <a:rPr lang="ru-RU" sz="1400" dirty="0" err="1"/>
              <a:t>г.г</a:t>
            </a:r>
            <a:r>
              <a:rPr lang="ru-RU" sz="1400" dirty="0"/>
              <a:t>. в учреждении функционируют 4 общеразвивающие группы 12-ти часового режима пребывания, предельная наполняемость групп - 20 чел.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первая младшая группа "Цыплята" от 2 до 3 лет</a:t>
            </a: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средняя группа "Пчелки" от 4 до 5 лет</a:t>
            </a: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старшая группа "Муравьишки" от 5 до 6 лет</a:t>
            </a: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подготовительная группа "Светлячки" от 6 до 7 лет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843B42-25C8-420B-9058-E9A157133F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08" y="139218"/>
            <a:ext cx="1757177" cy="17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8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A5441DD-4E36-448A-A7C3-92C2AA80E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88490"/>
              </p:ext>
            </p:extLst>
          </p:nvPr>
        </p:nvGraphicFramePr>
        <p:xfrm>
          <a:off x="369813" y="1541650"/>
          <a:ext cx="11265763" cy="490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7716">
                  <a:extLst>
                    <a:ext uri="{9D8B030D-6E8A-4147-A177-3AD203B41FA5}">
                      <a16:colId xmlns:a16="http://schemas.microsoft.com/office/drawing/2014/main" val="611085645"/>
                    </a:ext>
                  </a:extLst>
                </a:gridCol>
                <a:gridCol w="1193045">
                  <a:extLst>
                    <a:ext uri="{9D8B030D-6E8A-4147-A177-3AD203B41FA5}">
                      <a16:colId xmlns:a16="http://schemas.microsoft.com/office/drawing/2014/main" val="3717049729"/>
                    </a:ext>
                  </a:extLst>
                </a:gridCol>
                <a:gridCol w="928673">
                  <a:extLst>
                    <a:ext uri="{9D8B030D-6E8A-4147-A177-3AD203B41FA5}">
                      <a16:colId xmlns:a16="http://schemas.microsoft.com/office/drawing/2014/main" val="3830116694"/>
                    </a:ext>
                  </a:extLst>
                </a:gridCol>
                <a:gridCol w="928673">
                  <a:extLst>
                    <a:ext uri="{9D8B030D-6E8A-4147-A177-3AD203B41FA5}">
                      <a16:colId xmlns:a16="http://schemas.microsoft.com/office/drawing/2014/main" val="1560348972"/>
                    </a:ext>
                  </a:extLst>
                </a:gridCol>
                <a:gridCol w="928673">
                  <a:extLst>
                    <a:ext uri="{9D8B030D-6E8A-4147-A177-3AD203B41FA5}">
                      <a16:colId xmlns:a16="http://schemas.microsoft.com/office/drawing/2014/main" val="1909489615"/>
                    </a:ext>
                  </a:extLst>
                </a:gridCol>
                <a:gridCol w="1020447">
                  <a:extLst>
                    <a:ext uri="{9D8B030D-6E8A-4147-A177-3AD203B41FA5}">
                      <a16:colId xmlns:a16="http://schemas.microsoft.com/office/drawing/2014/main" val="3623813009"/>
                    </a:ext>
                  </a:extLst>
                </a:gridCol>
                <a:gridCol w="1534200">
                  <a:extLst>
                    <a:ext uri="{9D8B030D-6E8A-4147-A177-3AD203B41FA5}">
                      <a16:colId xmlns:a16="http://schemas.microsoft.com/office/drawing/2014/main" val="1494764408"/>
                    </a:ext>
                  </a:extLst>
                </a:gridCol>
                <a:gridCol w="1844336">
                  <a:extLst>
                    <a:ext uri="{9D8B030D-6E8A-4147-A177-3AD203B41FA5}">
                      <a16:colId xmlns:a16="http://schemas.microsoft.com/office/drawing/2014/main" val="603666458"/>
                    </a:ext>
                  </a:extLst>
                </a:gridCol>
              </a:tblGrid>
              <a:tr h="1171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Экзамен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участников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 баллов и более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 баллов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 более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 баллов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 более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 по школе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 по Центральному району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Учитель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6221591"/>
                  </a:ext>
                </a:extLst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Любимова О.Е.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Дудник Т.С.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336237"/>
                  </a:ext>
                </a:extLst>
              </a:tr>
              <a:tr h="328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Математика профильная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Никитина М. А.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2695372"/>
                  </a:ext>
                </a:extLst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Информатика и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Клещёва Л.Н.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4900706"/>
                  </a:ext>
                </a:extLst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Макаренко П.А.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081235"/>
                  </a:ext>
                </a:extLst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Любимова О.Е.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Дудник Т.С.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320538"/>
                  </a:ext>
                </a:extLst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Барынкин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Е.В.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2842355"/>
                  </a:ext>
                </a:extLst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Боголюбова Д.С.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6766353"/>
                  </a:ext>
                </a:extLst>
              </a:tr>
              <a:tr h="5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75,97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Ластовка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И.В.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Трофимова Л.Ю.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038325"/>
                  </a:ext>
                </a:extLst>
              </a:tr>
              <a:tr h="5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Афанасьева М.И.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694630"/>
                  </a:ext>
                </a:extLst>
              </a:tr>
              <a:tr h="5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Шишова Л.А.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3636572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7606D00-B5AA-4CFF-9C44-C82A2C630055}"/>
              </a:ext>
            </a:extLst>
          </p:cNvPr>
          <p:cNvSpPr txBox="1">
            <a:spLocks/>
          </p:cNvSpPr>
          <p:nvPr/>
        </p:nvSpPr>
        <p:spPr>
          <a:xfrm>
            <a:off x="599020" y="85085"/>
            <a:ext cx="10199722" cy="13798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выбору предметов в формате ЕГЭ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школе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E47687-8F1A-4E51-B280-742F79BDA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6" y="94415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7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9BA8D-B884-498F-B548-B3349C22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84" y="156238"/>
            <a:ext cx="8596668" cy="1523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выбору предметов в формате ОГЭ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школе</a:t>
            </a:r>
            <a:br>
              <a:rPr lang="ru-RU" sz="4000" dirty="0"/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7DEB4F9-2879-4178-BF86-FE3420AC2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242484"/>
              </p:ext>
            </p:extLst>
          </p:nvPr>
        </p:nvGraphicFramePr>
        <p:xfrm>
          <a:off x="844730" y="2019829"/>
          <a:ext cx="10502539" cy="4096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376">
                  <a:extLst>
                    <a:ext uri="{9D8B030D-6E8A-4147-A177-3AD203B41FA5}">
                      <a16:colId xmlns:a16="http://schemas.microsoft.com/office/drawing/2014/main" val="863574188"/>
                    </a:ext>
                  </a:extLst>
                </a:gridCol>
                <a:gridCol w="2764241">
                  <a:extLst>
                    <a:ext uri="{9D8B030D-6E8A-4147-A177-3AD203B41FA5}">
                      <a16:colId xmlns:a16="http://schemas.microsoft.com/office/drawing/2014/main" val="601131693"/>
                    </a:ext>
                  </a:extLst>
                </a:gridCol>
                <a:gridCol w="2709461">
                  <a:extLst>
                    <a:ext uri="{9D8B030D-6E8A-4147-A177-3AD203B41FA5}">
                      <a16:colId xmlns:a16="http://schemas.microsoft.com/office/drawing/2014/main" val="2227995940"/>
                    </a:ext>
                  </a:extLst>
                </a:gridCol>
                <a:gridCol w="2709461">
                  <a:extLst>
                    <a:ext uri="{9D8B030D-6E8A-4147-A177-3AD203B41FA5}">
                      <a16:colId xmlns:a16="http://schemas.microsoft.com/office/drawing/2014/main" val="4129735625"/>
                    </a:ext>
                  </a:extLst>
                </a:gridCol>
              </a:tblGrid>
              <a:tr h="690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школе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Центральному району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6887950"/>
                  </a:ext>
                </a:extLst>
              </a:tr>
              <a:tr h="453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Дудник Т.С.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163798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Ермильева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Л.Ю.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518781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Афанасьева М.И.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9086609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 и ИКТ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Клещёва Л.Н.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046572"/>
                  </a:ext>
                </a:extLst>
              </a:tr>
              <a:tr h="453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Ддуник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Т.С.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9587161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Барынкин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Е.В.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069684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Макаренко П.А.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8033334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Харченко Т.А.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603084"/>
                  </a:ext>
                </a:extLst>
              </a:tr>
              <a:tr h="511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Английский язык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Ластовка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Трофимова Л.Ю.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504305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Ширшова Л.А.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758730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Боголюбова Д.С.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77136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EBE709-7ED7-4388-BF26-15FC72A71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" y="175574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6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E4ABE-74CB-417B-BCD6-50255FB2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020"/>
            <a:ext cx="5705711" cy="66878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олимпиады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6DBE11-3009-4794-B7BE-F2F2992D8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005133"/>
              </p:ext>
            </p:extLst>
          </p:nvPr>
        </p:nvGraphicFramePr>
        <p:xfrm>
          <a:off x="362346" y="1124069"/>
          <a:ext cx="11467308" cy="494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397">
                  <a:extLst>
                    <a:ext uri="{9D8B030D-6E8A-4147-A177-3AD203B41FA5}">
                      <a16:colId xmlns:a16="http://schemas.microsoft.com/office/drawing/2014/main" val="2449958596"/>
                    </a:ext>
                  </a:extLst>
                </a:gridCol>
                <a:gridCol w="2119215">
                  <a:extLst>
                    <a:ext uri="{9D8B030D-6E8A-4147-A177-3AD203B41FA5}">
                      <a16:colId xmlns:a16="http://schemas.microsoft.com/office/drawing/2014/main" val="1794545275"/>
                    </a:ext>
                  </a:extLst>
                </a:gridCol>
                <a:gridCol w="2927311">
                  <a:extLst>
                    <a:ext uri="{9D8B030D-6E8A-4147-A177-3AD203B41FA5}">
                      <a16:colId xmlns:a16="http://schemas.microsoft.com/office/drawing/2014/main" val="3419070034"/>
                    </a:ext>
                  </a:extLst>
                </a:gridCol>
                <a:gridCol w="4758385">
                  <a:extLst>
                    <a:ext uri="{9D8B030D-6E8A-4147-A177-3AD203B41FA5}">
                      <a16:colId xmlns:a16="http://schemas.microsoft.com/office/drawing/2014/main" val="3029777761"/>
                    </a:ext>
                  </a:extLst>
                </a:gridCol>
              </a:tblGrid>
              <a:tr h="48653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 / Предмет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Победитель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Призёр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490397"/>
                  </a:ext>
                </a:extLst>
              </a:tr>
              <a:tr h="405444">
                <a:tc rowSpan="10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Районный</a:t>
                      </a:r>
                    </a:p>
                  </a:txBody>
                  <a:tcPr vert="vert27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География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Васильцова Варвара (9кл)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345867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Вожанкова</a:t>
                      </a:r>
                      <a:r>
                        <a:rPr lang="ru-RU" sz="1600" dirty="0"/>
                        <a:t> Виктория (9кл)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200943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Романенко Софья (9кл)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155908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Рутуль</a:t>
                      </a:r>
                      <a:r>
                        <a:rPr lang="ru-RU" sz="1600" dirty="0"/>
                        <a:t> Андрей (10кл)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006711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Литература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Галеева</a:t>
                      </a:r>
                      <a:r>
                        <a:rPr lang="ru-RU" sz="1600" dirty="0"/>
                        <a:t> Виктория (11б </a:t>
                      </a:r>
                      <a:r>
                        <a:rPr lang="ru-RU" sz="1600" dirty="0" err="1"/>
                        <a:t>кл</a:t>
                      </a:r>
                      <a:r>
                        <a:rPr lang="ru-RU" sz="16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896581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Искусство (МХК)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Рутуль</a:t>
                      </a:r>
                      <a:r>
                        <a:rPr lang="ru-RU" sz="1600" dirty="0"/>
                        <a:t> Андрей (10кл)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280808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Шатохина Алина (10кл)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630705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Алябьева Полина (11б </a:t>
                      </a:r>
                      <a:r>
                        <a:rPr lang="ru-RU" sz="1600" dirty="0" err="1"/>
                        <a:t>кл</a:t>
                      </a:r>
                      <a:r>
                        <a:rPr lang="ru-RU" sz="16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141367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Хромова</a:t>
                      </a:r>
                      <a:r>
                        <a:rPr lang="ru-RU" sz="1600" dirty="0"/>
                        <a:t> Мария (11б </a:t>
                      </a:r>
                      <a:r>
                        <a:rPr lang="ru-RU" sz="1600" dirty="0" err="1"/>
                        <a:t>кл</a:t>
                      </a:r>
                      <a:r>
                        <a:rPr lang="ru-RU" sz="16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368106"/>
                  </a:ext>
                </a:extLst>
              </a:tr>
              <a:tr h="40544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Шалда</a:t>
                      </a:r>
                      <a:r>
                        <a:rPr lang="ru-RU" sz="1600" dirty="0"/>
                        <a:t> Виктория (11б </a:t>
                      </a:r>
                      <a:r>
                        <a:rPr lang="ru-RU" sz="1600" dirty="0" err="1"/>
                        <a:t>кл</a:t>
                      </a:r>
                      <a:r>
                        <a:rPr lang="ru-RU" sz="16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742910"/>
                  </a:ext>
                </a:extLst>
              </a:tr>
              <a:tr h="4054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Региональный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Шалда</a:t>
                      </a:r>
                      <a:r>
                        <a:rPr lang="ru-RU" sz="1600" dirty="0"/>
                        <a:t> Виктория (11б </a:t>
                      </a:r>
                      <a:r>
                        <a:rPr lang="ru-RU" sz="1600" dirty="0" err="1"/>
                        <a:t>кл</a:t>
                      </a:r>
                      <a:r>
                        <a:rPr lang="ru-RU" sz="16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883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48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435" y="364877"/>
            <a:ext cx="9006993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система 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7333" y="2553325"/>
            <a:ext cx="2160241" cy="1080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93343" y="2527032"/>
            <a:ext cx="3062514" cy="19927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Профильный класс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Газета «Эпиграф»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 проект «Союз печатников»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7453" y="4823621"/>
            <a:ext cx="2619797" cy="11780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обмен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25600" y="1341380"/>
            <a:ext cx="8058725" cy="9004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служба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98213" y="2552402"/>
            <a:ext cx="2510971" cy="11780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академия наук</a:t>
            </a:r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2368151" y="2241861"/>
            <a:ext cx="0" cy="32460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3243020" y="2241861"/>
            <a:ext cx="0" cy="258176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  <a:endCxn id="11" idx="0"/>
          </p:cNvCxnSpPr>
          <p:nvPr/>
        </p:nvCxnSpPr>
        <p:spPr>
          <a:xfrm>
            <a:off x="5424600" y="2241861"/>
            <a:ext cx="0" cy="28517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8506559" y="2240015"/>
            <a:ext cx="0" cy="3264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23925" y="4833704"/>
            <a:ext cx="2619797" cy="11780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партнёрство</a:t>
            </a:r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>
          <a:xfrm>
            <a:off x="7374025" y="2241861"/>
            <a:ext cx="0" cy="258176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07D4AB-30AF-4F59-92BA-680D2318E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" y="164325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5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16495" cy="812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служба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618962"/>
          </a:xfrm>
        </p:spPr>
        <p:txBody>
          <a:bodyPr/>
          <a:lstStyle/>
          <a:p>
            <a:r>
              <a:rPr lang="ru-RU" sz="3200" dirty="0"/>
              <a:t>Зам. директора по воспитательной работе</a:t>
            </a:r>
          </a:p>
          <a:p>
            <a:r>
              <a:rPr lang="ru-RU" sz="3000" dirty="0"/>
              <a:t>Руководитель ОДОД</a:t>
            </a:r>
          </a:p>
          <a:p>
            <a:r>
              <a:rPr lang="ru-RU" sz="3200" dirty="0"/>
              <a:t>Педагог-организатор</a:t>
            </a:r>
          </a:p>
          <a:p>
            <a:r>
              <a:rPr lang="ru-RU" sz="3200" dirty="0"/>
              <a:t>Классные руководители</a:t>
            </a:r>
          </a:p>
          <a:p>
            <a:r>
              <a:rPr lang="ru-RU" sz="3200" dirty="0"/>
              <a:t>Педагог психолог</a:t>
            </a:r>
          </a:p>
          <a:p>
            <a:r>
              <a:rPr lang="ru-RU" sz="3200" dirty="0"/>
              <a:t>Социальный педагог</a:t>
            </a:r>
            <a:endParaRPr lang="en-US" sz="3200" dirty="0"/>
          </a:p>
          <a:p>
            <a:r>
              <a:rPr lang="ru-RU" sz="3200" dirty="0"/>
              <a:t>Родительский комитет</a:t>
            </a:r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C1C54A-65F4-4645-94EA-E88B68BC6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0" y="140740"/>
            <a:ext cx="860192" cy="1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244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6055</TotalTime>
  <Words>1602</Words>
  <Application>Microsoft Office PowerPoint</Application>
  <PresentationFormat>Широкоэкранный</PresentationFormat>
  <Paragraphs>399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Аспект</vt:lpstr>
      <vt:lpstr>ГБОУ СОШ №309 Публичный доклад</vt:lpstr>
      <vt:lpstr>Структура школы</vt:lpstr>
      <vt:lpstr>Уровни образования</vt:lpstr>
      <vt:lpstr>Отделение дошкольного образования Детский сад</vt:lpstr>
      <vt:lpstr>Презентация PowerPoint</vt:lpstr>
      <vt:lpstr>Государственная итоговая аттестация   по выбору предметов в формате ОГЭ по школе </vt:lpstr>
      <vt:lpstr>Результаты олимпиады </vt:lpstr>
      <vt:lpstr>Воспитательная система  </vt:lpstr>
      <vt:lpstr>Воспитательная служба</vt:lpstr>
      <vt:lpstr>Работа воспитательной службы</vt:lpstr>
      <vt:lpstr>Презентация PowerPoint</vt:lpstr>
      <vt:lpstr>Достижения учащихся  в конкурсах</vt:lpstr>
      <vt:lpstr>Достижения учащихся  в конкурсах</vt:lpstr>
      <vt:lpstr>Презентация PowerPoint</vt:lpstr>
      <vt:lpstr>Медиа лаборатория Школьное радио</vt:lpstr>
      <vt:lpstr>Презентация PowerPoint</vt:lpstr>
      <vt:lpstr>Презентация PowerPoint</vt:lpstr>
      <vt:lpstr>Социальное партнёрство </vt:lpstr>
      <vt:lpstr>Презентация PowerPoint</vt:lpstr>
      <vt:lpstr>Презентация PowerPoint</vt:lpstr>
      <vt:lpstr>Дополнительное образование</vt:lpstr>
      <vt:lpstr>ШСК «Сокол-Симаргл»</vt:lpstr>
      <vt:lpstr>Спортивные достижения</vt:lpstr>
      <vt:lpstr>Результаты ГТО</vt:lpstr>
      <vt:lpstr>Медиа проект  «Союз печатников»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№309 Публичный доклад</dc:title>
  <dc:creator>Учитель</dc:creator>
  <cp:lastModifiedBy>Дмитрий Коротченко</cp:lastModifiedBy>
  <cp:revision>295</cp:revision>
  <dcterms:created xsi:type="dcterms:W3CDTF">2018-04-02T06:54:00Z</dcterms:created>
  <dcterms:modified xsi:type="dcterms:W3CDTF">2023-06-09T14:03:02Z</dcterms:modified>
</cp:coreProperties>
</file>